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nton" charset="1" panose="00000500000000000000"/>
      <p:regular r:id="rId11"/>
    </p:embeddedFont>
    <p:embeddedFont>
      <p:font typeface="Anton Italics" charset="1" panose="00000500000000000000"/>
      <p:regular r:id="rId12"/>
    </p:embeddedFont>
    <p:embeddedFont>
      <p:font typeface="Cardo" charset="1" panose="02020600000000000000"/>
      <p:regular r:id="rId13"/>
    </p:embeddedFont>
    <p:embeddedFont>
      <p:font typeface="Cardo Bold" charset="1" panose="02020804080000020003"/>
      <p:regular r:id="rId14"/>
    </p:embeddedFont>
    <p:embeddedFont>
      <p:font typeface="Cardo Italics" charset="1" panose="02020600000000000000"/>
      <p:regular r:id="rId15"/>
    </p:embeddedFont>
    <p:embeddedFont>
      <p:font typeface="Gagalin" charset="1" panose="00000500000000000000"/>
      <p:regular r:id="rId16"/>
    </p:embeddedFont>
    <p:embeddedFont>
      <p:font typeface="Lato" charset="1" panose="020F0502020204030203"/>
      <p:regular r:id="rId17"/>
    </p:embeddedFont>
    <p:embeddedFont>
      <p:font typeface="Lato Bold" charset="1" panose="020F0502020204030203"/>
      <p:regular r:id="rId18"/>
    </p:embeddedFont>
    <p:embeddedFont>
      <p:font typeface="Lato Italics" charset="1" panose="020F0502020204030203"/>
      <p:regular r:id="rId19"/>
    </p:embeddedFont>
    <p:embeddedFont>
      <p:font typeface="Lato Bold Italics" charset="1" panose="020F0502020204030203"/>
      <p:regular r:id="rId20"/>
    </p:embeddedFont>
    <p:embeddedFont>
      <p:font typeface="Brightwall" charset="1" panose="02000500000000000000"/>
      <p:regular r:id="rId21"/>
    </p:embeddedFont>
    <p:embeddedFont>
      <p:font typeface="Brightwall Italics" charset="1" panose="02000500000000000000"/>
      <p:regular r:id="rId22"/>
    </p:embeddedFont>
    <p:embeddedFont>
      <p:font typeface="Gotham" charset="1" panose="00000000000000000000"/>
      <p:regular r:id="rId23"/>
    </p:embeddedFont>
    <p:embeddedFont>
      <p:font typeface="Gotham Bold" charset="1" panose="00000000000000000000"/>
      <p:regular r:id="rId24"/>
    </p:embeddedFont>
    <p:embeddedFont>
      <p:font typeface="Gotham Italics" charset="1" panose="00000000000000000000"/>
      <p:regular r:id="rId25"/>
    </p:embeddedFont>
    <p:embeddedFont>
      <p:font typeface="Gotham Bold Italics" charset="1" panose="02000000000000000000"/>
      <p:regular r:id="rId26"/>
    </p:embeddedFont>
    <p:embeddedFont>
      <p:font typeface="Gotham Light" charset="1" panose="00000000000000000000"/>
      <p:regular r:id="rId27"/>
    </p:embeddedFont>
    <p:embeddedFont>
      <p:font typeface="Gotham Light Italics" charset="1" panose="00000000000000000000"/>
      <p:regular r:id="rId28"/>
    </p:embeddedFont>
    <p:embeddedFont>
      <p:font typeface="Gotham Heavy" charset="1" panose="02000900000000000000"/>
      <p:regular r:id="rId29"/>
    </p:embeddedFont>
    <p:embeddedFont>
      <p:font typeface="Gotham Heavy Italics" charset="1" panose="02000900000000000000"/>
      <p:regular r:id="rId30"/>
    </p:embeddedFont>
    <p:embeddedFont>
      <p:font typeface="Alice" charset="1" panose="00000500000000000000"/>
      <p:regular r:id="rId31"/>
    </p:embeddedFont>
    <p:embeddedFont>
      <p:font typeface="Alice Bold" charset="1" panose="00000500000000000000"/>
      <p:regular r:id="rId32"/>
    </p:embeddedFont>
    <p:embeddedFont>
      <p:font typeface="Alice Italics" charset="1" panose="00000500000000000000"/>
      <p:regular r:id="rId33"/>
    </p:embeddedFont>
    <p:embeddedFont>
      <p:font typeface="Alice Bold Italics" charset="1" panose="000005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1111" t="-3160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959549" y="5155478"/>
            <a:ext cx="16108453" cy="315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2"/>
              </a:lnSpc>
            </a:pPr>
            <a:r>
              <a:rPr lang="en-US" sz="8001">
                <a:solidFill>
                  <a:srgbClr val="FF7412"/>
                </a:solidFill>
                <a:latin typeface="Brightwall"/>
              </a:rPr>
              <a:t>Zomato  Restaurant </a:t>
            </a:r>
          </a:p>
          <a:p>
            <a:pPr algn="ctr">
              <a:lnSpc>
                <a:spcPts val="12882"/>
              </a:lnSpc>
            </a:pPr>
            <a:r>
              <a:rPr lang="en-US" sz="8001">
                <a:solidFill>
                  <a:srgbClr val="FFFFFF"/>
                </a:solidFill>
                <a:latin typeface="Brightwall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723533" y="1378254"/>
            <a:ext cx="11091340" cy="7880046"/>
          </a:xfrm>
          <a:custGeom>
            <a:avLst/>
            <a:gdLst/>
            <a:ahLst/>
            <a:cxnLst/>
            <a:rect r="r" b="b" t="t" l="l"/>
            <a:pathLst>
              <a:path h="7880046" w="11091340">
                <a:moveTo>
                  <a:pt x="0" y="0"/>
                </a:moveTo>
                <a:lnTo>
                  <a:pt x="11091340" y="0"/>
                </a:lnTo>
                <a:lnTo>
                  <a:pt x="11091340" y="7880046"/>
                </a:lnTo>
                <a:lnTo>
                  <a:pt x="0" y="788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64" t="0" r="-1564" b="-200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901404"/>
            <a:ext cx="4472233" cy="241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9"/>
              </a:lnSpc>
              <a:spcBef>
                <a:spcPct val="0"/>
              </a:spcBef>
            </a:pPr>
            <a:r>
              <a:rPr lang="en-US" sz="4577" spc="988">
                <a:solidFill>
                  <a:srgbClr val="FFFEFE"/>
                </a:solidFill>
                <a:latin typeface="Cardo"/>
              </a:rPr>
              <a:t>“</a:t>
            </a:r>
            <a:r>
              <a:rPr lang="en-US" sz="4577" spc="988">
                <a:solidFill>
                  <a:srgbClr val="FFFEFE"/>
                </a:solidFill>
                <a:latin typeface="Cardo"/>
              </a:rPr>
              <a:t>Decoding</a:t>
            </a:r>
          </a:p>
          <a:p>
            <a:pPr algn="ctr">
              <a:lnSpc>
                <a:spcPts val="6409"/>
              </a:lnSpc>
              <a:spcBef>
                <a:spcPct val="0"/>
              </a:spcBef>
            </a:pPr>
            <a:r>
              <a:rPr lang="en-US" sz="4577" spc="988">
                <a:solidFill>
                  <a:srgbClr val="FFFEFE"/>
                </a:solidFill>
                <a:latin typeface="Cardo"/>
              </a:rPr>
              <a:t>  Digital </a:t>
            </a:r>
          </a:p>
          <a:p>
            <a:pPr algn="ctr">
              <a:lnSpc>
                <a:spcPts val="6409"/>
              </a:lnSpc>
              <a:spcBef>
                <a:spcPct val="0"/>
              </a:spcBef>
            </a:pPr>
            <a:r>
              <a:rPr lang="en-US" sz="4577" spc="988">
                <a:solidFill>
                  <a:srgbClr val="FFFEFE"/>
                </a:solidFill>
                <a:latin typeface="Cardo"/>
              </a:rPr>
              <a:t>     Diners”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240589" y="1028700"/>
            <a:ext cx="10603465" cy="8075724"/>
          </a:xfrm>
          <a:custGeom>
            <a:avLst/>
            <a:gdLst/>
            <a:ahLst/>
            <a:cxnLst/>
            <a:rect r="r" b="b" t="t" l="l"/>
            <a:pathLst>
              <a:path h="8075724" w="10603465">
                <a:moveTo>
                  <a:pt x="0" y="0"/>
                </a:moveTo>
                <a:lnTo>
                  <a:pt x="10603465" y="0"/>
                </a:lnTo>
                <a:lnTo>
                  <a:pt x="10603465" y="8075724"/>
                </a:lnTo>
                <a:lnTo>
                  <a:pt x="0" y="8075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80" t="0" r="-4965" b="-15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885" y="2933446"/>
            <a:ext cx="4562326" cy="136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0"/>
              </a:lnSpc>
              <a:spcBef>
                <a:spcPct val="0"/>
              </a:spcBef>
            </a:pPr>
            <a:r>
              <a:rPr lang="en-US" sz="3957" spc="854">
                <a:solidFill>
                  <a:srgbClr val="FEFEFE"/>
                </a:solidFill>
                <a:latin typeface="Cardo Bold"/>
              </a:rPr>
              <a:t> "Table</a:t>
            </a:r>
          </a:p>
          <a:p>
            <a:pPr>
              <a:lnSpc>
                <a:spcPts val="5540"/>
              </a:lnSpc>
              <a:spcBef>
                <a:spcPct val="0"/>
              </a:spcBef>
            </a:pPr>
            <a:r>
              <a:rPr lang="en-US" sz="3957" spc="854">
                <a:solidFill>
                  <a:srgbClr val="FEFEFE"/>
                </a:solidFill>
                <a:latin typeface="Cardo Bold"/>
              </a:rPr>
              <a:t> Availability"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334077" y="1275834"/>
            <a:ext cx="9989741" cy="7462213"/>
          </a:xfrm>
          <a:custGeom>
            <a:avLst/>
            <a:gdLst/>
            <a:ahLst/>
            <a:cxnLst/>
            <a:rect r="r" b="b" t="t" l="l"/>
            <a:pathLst>
              <a:path h="7462213" w="9989741">
                <a:moveTo>
                  <a:pt x="0" y="0"/>
                </a:moveTo>
                <a:lnTo>
                  <a:pt x="9989741" y="0"/>
                </a:lnTo>
                <a:lnTo>
                  <a:pt x="9989741" y="7462213"/>
                </a:lnTo>
                <a:lnTo>
                  <a:pt x="0" y="7462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9" t="0" r="-1133" b="-18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0317" y="5182251"/>
            <a:ext cx="4864413" cy="5104749"/>
          </a:xfrm>
          <a:custGeom>
            <a:avLst/>
            <a:gdLst/>
            <a:ahLst/>
            <a:cxnLst/>
            <a:rect r="r" b="b" t="t" l="l"/>
            <a:pathLst>
              <a:path h="5104749" w="4864413">
                <a:moveTo>
                  <a:pt x="0" y="0"/>
                </a:moveTo>
                <a:lnTo>
                  <a:pt x="4864412" y="0"/>
                </a:lnTo>
                <a:lnTo>
                  <a:pt x="4864412" y="5104749"/>
                </a:lnTo>
                <a:lnTo>
                  <a:pt x="0" y="51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674" y="2857622"/>
            <a:ext cx="4390430" cy="13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 spc="842">
                <a:solidFill>
                  <a:srgbClr val="FEFEFE"/>
                </a:solidFill>
                <a:latin typeface="Cardo Bold"/>
              </a:rPr>
              <a:t>“</a:t>
            </a:r>
            <a:r>
              <a:rPr lang="en-US" sz="3899" spc="842">
                <a:solidFill>
                  <a:srgbClr val="FEFEFE"/>
                </a:solidFill>
                <a:latin typeface="Cardo Bold"/>
              </a:rPr>
              <a:t>Seamless</a:t>
            </a:r>
          </a:p>
          <a:p>
            <a:pPr algn="just">
              <a:lnSpc>
                <a:spcPts val="5319"/>
              </a:lnSpc>
              <a:spcBef>
                <a:spcPct val="0"/>
              </a:spcBef>
            </a:pPr>
            <a:r>
              <a:rPr lang="en-US" sz="3799" spc="820">
                <a:solidFill>
                  <a:srgbClr val="FEFEFE"/>
                </a:solidFill>
                <a:latin typeface="Cardo Bold"/>
              </a:rPr>
              <a:t>Reservations”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385392" y="1028700"/>
            <a:ext cx="12050412" cy="7678525"/>
          </a:xfrm>
          <a:custGeom>
            <a:avLst/>
            <a:gdLst/>
            <a:ahLst/>
            <a:cxnLst/>
            <a:rect r="r" b="b" t="t" l="l"/>
            <a:pathLst>
              <a:path h="7678525" w="12050412">
                <a:moveTo>
                  <a:pt x="0" y="0"/>
                </a:moveTo>
                <a:lnTo>
                  <a:pt x="12050412" y="0"/>
                </a:lnTo>
                <a:lnTo>
                  <a:pt x="12050412" y="7678525"/>
                </a:lnTo>
                <a:lnTo>
                  <a:pt x="0" y="767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" t="0" r="-226" b="-194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850382"/>
            <a:ext cx="4794095" cy="5764757"/>
          </a:xfrm>
          <a:custGeom>
            <a:avLst/>
            <a:gdLst/>
            <a:ahLst/>
            <a:cxnLst/>
            <a:rect r="r" b="b" t="t" l="l"/>
            <a:pathLst>
              <a:path h="5764757" w="4794095">
                <a:moveTo>
                  <a:pt x="0" y="0"/>
                </a:moveTo>
                <a:lnTo>
                  <a:pt x="4794095" y="0"/>
                </a:lnTo>
                <a:lnTo>
                  <a:pt x="4794095" y="5764757"/>
                </a:lnTo>
                <a:lnTo>
                  <a:pt x="0" y="5764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4" r="0" b="-3931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313239" y="1241695"/>
            <a:ext cx="12358215" cy="7803611"/>
          </a:xfrm>
          <a:custGeom>
            <a:avLst/>
            <a:gdLst/>
            <a:ahLst/>
            <a:cxnLst/>
            <a:rect r="r" b="b" t="t" l="l"/>
            <a:pathLst>
              <a:path h="7803611" w="12358215">
                <a:moveTo>
                  <a:pt x="0" y="0"/>
                </a:moveTo>
                <a:lnTo>
                  <a:pt x="12358214" y="0"/>
                </a:lnTo>
                <a:lnTo>
                  <a:pt x="12358214" y="7803610"/>
                </a:lnTo>
                <a:lnTo>
                  <a:pt x="0" y="780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5" t="0" r="-3315" b="-269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594028"/>
            <a:ext cx="4794095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"Rating Metrics: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Exploring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the Relationship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Between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647">
                <a:solidFill>
                  <a:srgbClr val="FEFEFE"/>
                </a:solidFill>
                <a:latin typeface="Alice Bold"/>
              </a:rPr>
              <a:t> Ratings and Quantity"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908997" y="2615466"/>
            <a:ext cx="7010056" cy="586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8019" indent="-269010" lvl="1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Market Research</a:t>
            </a:r>
          </a:p>
          <a:p>
            <a:pPr marL="538019" indent="-269010" lvl="1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Location</a:t>
            </a:r>
          </a:p>
          <a:p>
            <a:pPr marL="538019" indent="-269010" lvl="1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Menu Innovation</a:t>
            </a:r>
          </a:p>
          <a:p>
            <a:pPr marL="538019" indent="-269010" lvl="1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Customer Feedback and Adaption</a:t>
            </a:r>
          </a:p>
          <a:p>
            <a:pPr marL="538019" indent="-269010" lvl="1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Financial Management</a:t>
            </a:r>
          </a:p>
          <a:p>
            <a:pPr marL="538019" indent="-269010" lvl="1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Training and Staffing</a:t>
            </a:r>
          </a:p>
          <a:p>
            <a:pPr marL="538019" indent="-269010" lvl="1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Technology Integration</a:t>
            </a:r>
          </a:p>
          <a:p>
            <a:pPr marL="538019" indent="-269010" lvl="1">
              <a:lnSpc>
                <a:spcPts val="5881"/>
              </a:lnSpc>
              <a:buFont typeface="Arial"/>
              <a:buChar char="•"/>
            </a:pPr>
            <a:r>
              <a:rPr lang="en-US" sz="2491" spc="498">
                <a:solidFill>
                  <a:srgbClr val="000000"/>
                </a:solidFill>
                <a:latin typeface="Norwester"/>
              </a:rPr>
              <a:t>Focus on Ambiance and Design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5474998"/>
            <a:ext cx="4794095" cy="4999623"/>
          </a:xfrm>
          <a:custGeom>
            <a:avLst/>
            <a:gdLst/>
            <a:ahLst/>
            <a:cxnLst/>
            <a:rect r="r" b="b" t="t" l="l"/>
            <a:pathLst>
              <a:path h="4999623" w="4794095">
                <a:moveTo>
                  <a:pt x="0" y="0"/>
                </a:moveTo>
                <a:lnTo>
                  <a:pt x="4794095" y="0"/>
                </a:lnTo>
                <a:lnTo>
                  <a:pt x="4794095" y="4999624"/>
                </a:lnTo>
                <a:lnTo>
                  <a:pt x="0" y="499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07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391604"/>
            <a:ext cx="4794095" cy="132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820">
                <a:solidFill>
                  <a:srgbClr val="FEFEFE"/>
                </a:solidFill>
                <a:latin typeface="Norwester"/>
              </a:rPr>
              <a:t>Summative Analysis: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1111" t="-15802" r="0" b="-158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0467" y="5919935"/>
            <a:ext cx="5402887" cy="208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041"/>
              </a:lnSpc>
            </a:pPr>
            <a:r>
              <a:rPr lang="en-US" sz="12000" spc="1284">
                <a:solidFill>
                  <a:srgbClr val="FF7412"/>
                </a:solidFill>
                <a:latin typeface="Brightwall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5093" y="6110723"/>
            <a:ext cx="4016628" cy="206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1"/>
              </a:lnSpc>
              <a:spcBef>
                <a:spcPct val="0"/>
              </a:spcBef>
            </a:pPr>
            <a:r>
              <a:rPr lang="en-US" sz="12000" spc="1380">
                <a:solidFill>
                  <a:srgbClr val="FFFFFF"/>
                </a:solidFill>
                <a:latin typeface="Brightwall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2825" y="1602853"/>
            <a:ext cx="201294" cy="3673045"/>
            <a:chOff x="0" y="0"/>
            <a:chExt cx="53016" cy="967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16" cy="967386"/>
            </a:xfrm>
            <a:custGeom>
              <a:avLst/>
              <a:gdLst/>
              <a:ahLst/>
              <a:cxnLst/>
              <a:rect r="r" b="b" t="t" l="l"/>
              <a:pathLst>
                <a:path h="967386" w="53016">
                  <a:moveTo>
                    <a:pt x="0" y="0"/>
                  </a:moveTo>
                  <a:lnTo>
                    <a:pt x="53016" y="0"/>
                  </a:lnTo>
                  <a:lnTo>
                    <a:pt x="53016" y="967386"/>
                  </a:lnTo>
                  <a:lnTo>
                    <a:pt x="0" y="967386"/>
                  </a:lnTo>
                  <a:close/>
                </a:path>
              </a:pathLst>
            </a:custGeom>
            <a:solidFill>
              <a:srgbClr val="FF741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016" cy="1024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475968" cy="10287000"/>
            <a:chOff x="0" y="0"/>
            <a:chExt cx="196897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897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68979">
                  <a:moveTo>
                    <a:pt x="0" y="0"/>
                  </a:moveTo>
                  <a:lnTo>
                    <a:pt x="1968979" y="0"/>
                  </a:lnTo>
                  <a:lnTo>
                    <a:pt x="19689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18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968979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7475968" cy="10287000"/>
          </a:xfrm>
          <a:custGeom>
            <a:avLst/>
            <a:gdLst/>
            <a:ahLst/>
            <a:cxnLst/>
            <a:rect r="r" b="b" t="t" l="l"/>
            <a:pathLst>
              <a:path h="10287000" w="7475968">
                <a:moveTo>
                  <a:pt x="0" y="0"/>
                </a:moveTo>
                <a:lnTo>
                  <a:pt x="7475968" y="0"/>
                </a:lnTo>
                <a:lnTo>
                  <a:pt x="7475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-53265" t="0" r="-5326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7866" y="152866"/>
            <a:ext cx="7258102" cy="214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45"/>
              </a:lnSpc>
            </a:pPr>
            <a:r>
              <a:rPr lang="en-US" sz="5300">
                <a:solidFill>
                  <a:srgbClr val="BBB6B1"/>
                </a:solidFill>
                <a:latin typeface="Brightwall"/>
              </a:rPr>
              <a:t>Exploring Restaurant Data...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81884" y="2946443"/>
            <a:ext cx="8077416" cy="273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6"/>
              </a:lnSpc>
            </a:pPr>
            <a:r>
              <a:rPr lang="en-US" sz="3009">
                <a:solidFill>
                  <a:srgbClr val="000000"/>
                </a:solidFill>
                <a:latin typeface="Cardo"/>
              </a:rPr>
              <a:t>This analysis encompasses collection of restaurants. With details on ratings, number of ratings, average cost for two people, and location.</a:t>
            </a:r>
          </a:p>
          <a:p>
            <a:pPr algn="ctr">
              <a:lnSpc>
                <a:spcPts val="550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299741" y="1937697"/>
            <a:ext cx="4544103" cy="55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3"/>
              </a:lnSpc>
            </a:pPr>
            <a:r>
              <a:rPr lang="en-US" sz="2668">
                <a:solidFill>
                  <a:srgbClr val="000000"/>
                </a:solidFill>
                <a:latin typeface="Cardo"/>
              </a:rPr>
              <a:t>What’s happening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7194" y="6354428"/>
            <a:ext cx="5270179" cy="210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3"/>
              </a:lnSpc>
            </a:pPr>
            <a:r>
              <a:rPr lang="en-US" sz="2583">
                <a:solidFill>
                  <a:srgbClr val="191817"/>
                </a:solidFill>
                <a:latin typeface="Cardo"/>
              </a:rPr>
              <a:t>• Number of observation : 6984</a:t>
            </a:r>
          </a:p>
          <a:p>
            <a:pPr>
              <a:lnSpc>
                <a:spcPts val="4573"/>
              </a:lnSpc>
            </a:pPr>
            <a:r>
              <a:rPr lang="en-US" sz="2583">
                <a:solidFill>
                  <a:srgbClr val="191817"/>
                </a:solidFill>
                <a:latin typeface="Cardo"/>
              </a:rPr>
              <a:t>• Number of features       :10</a:t>
            </a:r>
          </a:p>
          <a:p>
            <a:pPr>
              <a:lnSpc>
                <a:spcPts val="4573"/>
              </a:lnSpc>
            </a:pPr>
            <a:r>
              <a:rPr lang="en-US" sz="2583">
                <a:solidFill>
                  <a:srgbClr val="191817"/>
                </a:solidFill>
                <a:latin typeface="Cardo"/>
              </a:rPr>
              <a:t>• Year of Analysis             : 2022</a:t>
            </a:r>
          </a:p>
          <a:p>
            <a:pPr>
              <a:lnSpc>
                <a:spcPts val="344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3467220"/>
            <a:ext cx="4794095" cy="3352560"/>
          </a:xfrm>
          <a:custGeom>
            <a:avLst/>
            <a:gdLst/>
            <a:ahLst/>
            <a:cxnLst/>
            <a:rect r="r" b="b" t="t" l="l"/>
            <a:pathLst>
              <a:path h="3352560" w="4794095">
                <a:moveTo>
                  <a:pt x="0" y="0"/>
                </a:moveTo>
                <a:lnTo>
                  <a:pt x="4794095" y="0"/>
                </a:lnTo>
                <a:lnTo>
                  <a:pt x="4794095" y="3352560"/>
                </a:lnTo>
                <a:lnTo>
                  <a:pt x="0" y="3352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41471" y="2089475"/>
            <a:ext cx="6205058" cy="691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596" indent="-317298" lvl="1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Top Restaurants</a:t>
            </a:r>
          </a:p>
          <a:p>
            <a:pPr marL="634596" indent="-317298" lvl="1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Number of ratings</a:t>
            </a:r>
          </a:p>
          <a:p>
            <a:pPr marL="634596" indent="-317298" lvl="1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Online vs offline</a:t>
            </a:r>
          </a:p>
          <a:p>
            <a:pPr marL="634596" indent="-317298" lvl="1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Each Location</a:t>
            </a:r>
          </a:p>
          <a:p>
            <a:pPr marL="634596" indent="-317298" lvl="1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online vs rating</a:t>
            </a:r>
          </a:p>
          <a:p>
            <a:pPr marL="634596" indent="-317298" lvl="1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Table booking</a:t>
            </a:r>
          </a:p>
          <a:p>
            <a:pPr marL="634596" indent="-317298" lvl="1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Average cost</a:t>
            </a:r>
          </a:p>
          <a:p>
            <a:pPr marL="634596" indent="-317298" lvl="1">
              <a:lnSpc>
                <a:spcPts val="6936"/>
              </a:lnSpc>
              <a:buFont typeface="Arial"/>
              <a:buChar char="•"/>
            </a:pPr>
            <a:r>
              <a:rPr lang="en-US" sz="2939" spc="587">
                <a:solidFill>
                  <a:srgbClr val="000000"/>
                </a:solidFill>
                <a:latin typeface="Norwester"/>
              </a:rPr>
              <a:t>summative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797" y="923925"/>
            <a:ext cx="2727722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799" spc="1036">
                <a:solidFill>
                  <a:srgbClr val="FEFEFE"/>
                </a:solidFill>
                <a:latin typeface="Norwester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17797" y="1028700"/>
            <a:ext cx="13470203" cy="8525771"/>
          </a:xfrm>
          <a:custGeom>
            <a:avLst/>
            <a:gdLst/>
            <a:ahLst/>
            <a:cxnLst/>
            <a:rect r="r" b="b" t="t" l="l"/>
            <a:pathLst>
              <a:path h="8525771" w="13470203">
                <a:moveTo>
                  <a:pt x="0" y="0"/>
                </a:moveTo>
                <a:lnTo>
                  <a:pt x="13470203" y="0"/>
                </a:lnTo>
                <a:lnTo>
                  <a:pt x="13470203" y="8525771"/>
                </a:lnTo>
                <a:lnTo>
                  <a:pt x="0" y="8525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9" t="0" r="-1733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80199" y="4201781"/>
            <a:ext cx="4897996" cy="2670718"/>
          </a:xfrm>
          <a:custGeom>
            <a:avLst/>
            <a:gdLst/>
            <a:ahLst/>
            <a:cxnLst/>
            <a:rect r="r" b="b" t="t" l="l"/>
            <a:pathLst>
              <a:path h="2670718" w="4897996">
                <a:moveTo>
                  <a:pt x="0" y="0"/>
                </a:moveTo>
                <a:lnTo>
                  <a:pt x="4897996" y="0"/>
                </a:lnTo>
                <a:lnTo>
                  <a:pt x="4897996" y="2670718"/>
                </a:lnTo>
                <a:lnTo>
                  <a:pt x="0" y="2670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750224"/>
            <a:ext cx="3702648" cy="35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12">
                <a:solidFill>
                  <a:srgbClr val="FFFEFE"/>
                </a:solidFill>
                <a:latin typeface="Gotham"/>
              </a:rPr>
              <a:t>- Never Have a Bad Meal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587" y="952500"/>
            <a:ext cx="5594875" cy="129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EFEFE"/>
                </a:solidFill>
                <a:latin typeface="Norwester"/>
              </a:rPr>
              <a:t>Provides Comfort and Deliciousness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205" y="2603887"/>
            <a:ext cx="4387189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  <a:spcBef>
                <a:spcPct val="0"/>
              </a:spcBef>
            </a:pPr>
            <a:r>
              <a:rPr lang="en-US" sz="4699" u="sng">
                <a:solidFill>
                  <a:srgbClr val="FEFEFE"/>
                </a:solidFill>
                <a:latin typeface="Norwester"/>
              </a:rPr>
              <a:t>In Every Dish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60233" y="241750"/>
            <a:ext cx="12111221" cy="9803500"/>
          </a:xfrm>
          <a:custGeom>
            <a:avLst/>
            <a:gdLst/>
            <a:ahLst/>
            <a:cxnLst/>
            <a:rect r="r" b="b" t="t" l="l"/>
            <a:pathLst>
              <a:path h="9803500" w="12111221">
                <a:moveTo>
                  <a:pt x="0" y="0"/>
                </a:moveTo>
                <a:lnTo>
                  <a:pt x="12111220" y="0"/>
                </a:lnTo>
                <a:lnTo>
                  <a:pt x="12111220" y="9803500"/>
                </a:lnTo>
                <a:lnTo>
                  <a:pt x="0" y="980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9" t="0" r="-1196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495" t="0" r="-149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7391" y="2497177"/>
            <a:ext cx="4765279" cy="3192560"/>
          </a:xfrm>
          <a:custGeom>
            <a:avLst/>
            <a:gdLst/>
            <a:ahLst/>
            <a:cxnLst/>
            <a:rect r="r" b="b" t="t" l="l"/>
            <a:pathLst>
              <a:path h="3192560" w="4765279">
                <a:moveTo>
                  <a:pt x="0" y="0"/>
                </a:moveTo>
                <a:lnTo>
                  <a:pt x="4765279" y="0"/>
                </a:lnTo>
                <a:lnTo>
                  <a:pt x="4765279" y="3192560"/>
                </a:lnTo>
                <a:lnTo>
                  <a:pt x="0" y="3192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6536" y="5909914"/>
            <a:ext cx="4507557" cy="82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6"/>
              </a:lnSpc>
              <a:spcBef>
                <a:spcPct val="0"/>
              </a:spcBef>
            </a:pPr>
            <a:r>
              <a:rPr lang="en-US" sz="4825" spc="1042">
                <a:solidFill>
                  <a:srgbClr val="FEFEFE"/>
                </a:solidFill>
                <a:latin typeface="Anton"/>
              </a:rPr>
              <a:t>Love,Snacks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509800" y="637236"/>
            <a:ext cx="11749500" cy="9012528"/>
          </a:xfrm>
          <a:custGeom>
            <a:avLst/>
            <a:gdLst/>
            <a:ahLst/>
            <a:cxnLst/>
            <a:rect r="r" b="b" t="t" l="l"/>
            <a:pathLst>
              <a:path h="9012528" w="11749500">
                <a:moveTo>
                  <a:pt x="0" y="0"/>
                </a:moveTo>
                <a:lnTo>
                  <a:pt x="11749500" y="0"/>
                </a:lnTo>
                <a:lnTo>
                  <a:pt x="11749500" y="9012528"/>
                </a:lnTo>
                <a:lnTo>
                  <a:pt x="0" y="901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2" t="0" r="-1242" b="-126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477402"/>
            <a:ext cx="5016771" cy="417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3962" spc="855">
                <a:solidFill>
                  <a:srgbClr val="FFFEFE"/>
                </a:solidFill>
                <a:latin typeface="Alice Bold"/>
              </a:rPr>
              <a:t>"Restaurant got</a:t>
            </a:r>
          </a:p>
          <a:p>
            <a:pPr algn="ctr">
              <a:lnSpc>
                <a:spcPts val="6894"/>
              </a:lnSpc>
            </a:pPr>
            <a:r>
              <a:rPr lang="en-US" sz="3962" spc="855">
                <a:solidFill>
                  <a:srgbClr val="FFFEFE"/>
                </a:solidFill>
                <a:latin typeface="Alice Bold"/>
              </a:rPr>
              <a:t>promoted by</a:t>
            </a:r>
          </a:p>
          <a:p>
            <a:pPr algn="ctr">
              <a:lnSpc>
                <a:spcPts val="6894"/>
              </a:lnSpc>
            </a:pPr>
            <a:r>
              <a:rPr lang="en-US" sz="3962" spc="855">
                <a:solidFill>
                  <a:srgbClr val="FFFEFE"/>
                </a:solidFill>
                <a:latin typeface="Alice Bold"/>
              </a:rPr>
              <a:t>people"</a:t>
            </a:r>
          </a:p>
          <a:p>
            <a:pPr algn="ctr">
              <a:lnSpc>
                <a:spcPts val="55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418647" y="411957"/>
            <a:ext cx="12252807" cy="8692714"/>
          </a:xfrm>
          <a:custGeom>
            <a:avLst/>
            <a:gdLst/>
            <a:ahLst/>
            <a:cxnLst/>
            <a:rect r="r" b="b" t="t" l="l"/>
            <a:pathLst>
              <a:path h="8692714" w="12252807">
                <a:moveTo>
                  <a:pt x="0" y="0"/>
                </a:moveTo>
                <a:lnTo>
                  <a:pt x="12252806" y="0"/>
                </a:lnTo>
                <a:lnTo>
                  <a:pt x="12252806" y="8692714"/>
                </a:lnTo>
                <a:lnTo>
                  <a:pt x="0" y="869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00" t="-1179" r="-9199" b="-353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4115" y="3880327"/>
            <a:ext cx="4818211" cy="3031683"/>
          </a:xfrm>
          <a:custGeom>
            <a:avLst/>
            <a:gdLst/>
            <a:ahLst/>
            <a:cxnLst/>
            <a:rect r="r" b="b" t="t" l="l"/>
            <a:pathLst>
              <a:path h="3031683" w="4818211">
                <a:moveTo>
                  <a:pt x="0" y="0"/>
                </a:moveTo>
                <a:lnTo>
                  <a:pt x="4818210" y="0"/>
                </a:lnTo>
                <a:lnTo>
                  <a:pt x="4818210" y="3031683"/>
                </a:lnTo>
                <a:lnTo>
                  <a:pt x="0" y="3031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7432" y="711541"/>
            <a:ext cx="2595116" cy="25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8"/>
              </a:lnSpc>
              <a:spcBef>
                <a:spcPct val="0"/>
              </a:spcBef>
            </a:pPr>
            <a:r>
              <a:rPr lang="en-US" sz="5062" spc="1093">
                <a:solidFill>
                  <a:srgbClr val="FEFEFE"/>
                </a:solidFill>
                <a:latin typeface="Anton"/>
              </a:rPr>
              <a:t>Online</a:t>
            </a:r>
          </a:p>
          <a:p>
            <a:pPr algn="ctr">
              <a:lnSpc>
                <a:spcPts val="6190"/>
              </a:lnSpc>
            </a:pPr>
            <a:r>
              <a:rPr lang="en-US" sz="3663" spc="791">
                <a:solidFill>
                  <a:srgbClr val="FEFEFE"/>
                </a:solidFill>
                <a:latin typeface="Anton"/>
              </a:rPr>
              <a:t>vs </a:t>
            </a:r>
          </a:p>
          <a:p>
            <a:pPr algn="ctr">
              <a:lnSpc>
                <a:spcPts val="7088"/>
              </a:lnSpc>
              <a:spcBef>
                <a:spcPct val="0"/>
              </a:spcBef>
            </a:pPr>
            <a:r>
              <a:rPr lang="en-US" sz="5062" spc="1093">
                <a:solidFill>
                  <a:srgbClr val="FEFEFE"/>
                </a:solidFill>
                <a:latin typeface="Anton"/>
              </a:rPr>
              <a:t>Offline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771749" y="965194"/>
            <a:ext cx="8772999" cy="8293106"/>
          </a:xfrm>
          <a:custGeom>
            <a:avLst/>
            <a:gdLst/>
            <a:ahLst/>
            <a:cxnLst/>
            <a:rect r="r" b="b" t="t" l="l"/>
            <a:pathLst>
              <a:path h="8293106" w="8772999">
                <a:moveTo>
                  <a:pt x="0" y="0"/>
                </a:moveTo>
                <a:lnTo>
                  <a:pt x="8772999" y="0"/>
                </a:lnTo>
                <a:lnTo>
                  <a:pt x="8772999" y="8293106"/>
                </a:lnTo>
                <a:lnTo>
                  <a:pt x="0" y="8293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" t="0" r="-686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2942371"/>
            <a:ext cx="4794095" cy="7344629"/>
          </a:xfrm>
          <a:custGeom>
            <a:avLst/>
            <a:gdLst/>
            <a:ahLst/>
            <a:cxnLst/>
            <a:rect r="r" b="b" t="t" l="l"/>
            <a:pathLst>
              <a:path h="7344629" w="4794095">
                <a:moveTo>
                  <a:pt x="0" y="0"/>
                </a:moveTo>
                <a:lnTo>
                  <a:pt x="4794095" y="0"/>
                </a:lnTo>
                <a:lnTo>
                  <a:pt x="4794095" y="7344629"/>
                </a:lnTo>
                <a:lnTo>
                  <a:pt x="0" y="7344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0" t="-7074" r="-1637" b="-47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9399" y="1197043"/>
            <a:ext cx="2188071" cy="86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1079">
                <a:solidFill>
                  <a:srgbClr val="FEFEFE"/>
                </a:solidFill>
                <a:latin typeface="Alice Bold"/>
              </a:rPr>
              <a:t>"%..."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94095" cy="10287000"/>
            <a:chOff x="0" y="0"/>
            <a:chExt cx="12626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26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2642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264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435804" y="9554471"/>
            <a:ext cx="471299" cy="486757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495" t="0" r="-14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4D2D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794095" y="1671564"/>
            <a:ext cx="13171353" cy="7199921"/>
          </a:xfrm>
          <a:custGeom>
            <a:avLst/>
            <a:gdLst/>
            <a:ahLst/>
            <a:cxnLst/>
            <a:rect r="r" b="b" t="t" l="l"/>
            <a:pathLst>
              <a:path h="7199921" w="13171353">
                <a:moveTo>
                  <a:pt x="0" y="0"/>
                </a:moveTo>
                <a:lnTo>
                  <a:pt x="13171353" y="0"/>
                </a:lnTo>
                <a:lnTo>
                  <a:pt x="13171353" y="7199921"/>
                </a:lnTo>
                <a:lnTo>
                  <a:pt x="0" y="719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94" t="0" r="-509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180872"/>
            <a:ext cx="4794095" cy="2914662"/>
          </a:xfrm>
          <a:custGeom>
            <a:avLst/>
            <a:gdLst/>
            <a:ahLst/>
            <a:cxnLst/>
            <a:rect r="r" b="b" t="t" l="l"/>
            <a:pathLst>
              <a:path h="2914662" w="4794095">
                <a:moveTo>
                  <a:pt x="0" y="0"/>
                </a:moveTo>
                <a:lnTo>
                  <a:pt x="4794095" y="0"/>
                </a:lnTo>
                <a:lnTo>
                  <a:pt x="4794095" y="2914662"/>
                </a:lnTo>
                <a:lnTo>
                  <a:pt x="0" y="291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616663"/>
            <a:ext cx="4794095" cy="204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7"/>
              </a:lnSpc>
              <a:spcBef>
                <a:spcPct val="0"/>
              </a:spcBef>
            </a:pPr>
            <a:r>
              <a:rPr lang="en-US" sz="3941" spc="851">
                <a:solidFill>
                  <a:srgbClr val="FEFEFE"/>
                </a:solidFill>
                <a:latin typeface="Gagalin"/>
              </a:rPr>
              <a:t>“</a:t>
            </a:r>
            <a:r>
              <a:rPr lang="en-US" sz="3941" spc="851">
                <a:solidFill>
                  <a:srgbClr val="FEFEFE"/>
                </a:solidFill>
                <a:latin typeface="Gagalin"/>
              </a:rPr>
              <a:t>Navigating</a:t>
            </a:r>
          </a:p>
          <a:p>
            <a:pPr algn="ctr">
              <a:lnSpc>
                <a:spcPts val="5517"/>
              </a:lnSpc>
              <a:spcBef>
                <a:spcPct val="0"/>
              </a:spcBef>
            </a:pPr>
            <a:r>
              <a:rPr lang="en-US" sz="3941" spc="851">
                <a:solidFill>
                  <a:srgbClr val="FEFEFE"/>
                </a:solidFill>
                <a:latin typeface="Gagalin"/>
              </a:rPr>
              <a:t> the </a:t>
            </a:r>
          </a:p>
          <a:p>
            <a:pPr algn="ctr">
              <a:lnSpc>
                <a:spcPts val="5517"/>
              </a:lnSpc>
              <a:spcBef>
                <a:spcPct val="0"/>
              </a:spcBef>
            </a:pPr>
            <a:r>
              <a:rPr lang="en-US" sz="3941" spc="851">
                <a:solidFill>
                  <a:srgbClr val="FEFEFE"/>
                </a:solidFill>
                <a:latin typeface="Gagalin"/>
              </a:rPr>
              <a:t>Future Online”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DAF1LNCGWTo</dc:identifier>
  <dcterms:modified xsi:type="dcterms:W3CDTF">2011-08-01T06:04:30Z</dcterms:modified>
  <cp:revision>1</cp:revision>
  <dc:title>Zomato</dc:title>
</cp:coreProperties>
</file>